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24E9D-3EF7-4FDC-BC60-5205A644B2B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A61A8C-36B2-48AA-84CF-AB76C85E9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24E9D-3EF7-4FDC-BC60-5205A644B2B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61A8C-36B2-48AA-84CF-AB76C85E9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24E9D-3EF7-4FDC-BC60-5205A644B2B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61A8C-36B2-48AA-84CF-AB76C85E9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3C24E9D-3EF7-4FDC-BC60-5205A644B2B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DA61A8C-36B2-48AA-84CF-AB76C85E9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24E9D-3EF7-4FDC-BC60-5205A644B2B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61A8C-36B2-48AA-84CF-AB76C85E9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24E9D-3EF7-4FDC-BC60-5205A644B2B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61A8C-36B2-48AA-84CF-AB76C85E9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61A8C-36B2-48AA-84CF-AB76C85E9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24E9D-3EF7-4FDC-BC60-5205A644B2B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24E9D-3EF7-4FDC-BC60-5205A644B2B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61A8C-36B2-48AA-84CF-AB76C85E9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24E9D-3EF7-4FDC-BC60-5205A644B2B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61A8C-36B2-48AA-84CF-AB76C85E9B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3C24E9D-3EF7-4FDC-BC60-5205A644B2B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DA61A8C-36B2-48AA-84CF-AB76C85E9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24E9D-3EF7-4FDC-BC60-5205A644B2B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A61A8C-36B2-48AA-84CF-AB76C85E9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3C24E9D-3EF7-4FDC-BC60-5205A644B2B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DA61A8C-36B2-48AA-84CF-AB76C85E9B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Решение    иррациональных,  показательных, </a:t>
            </a:r>
          </a:p>
          <a:p>
            <a:r>
              <a:rPr lang="ru-RU" dirty="0" smtClean="0"/>
              <a:t>тригонометрических и логарифмических  уравнений. Умение решать уравнения и неравенства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ТРЕНАЖЕР. В</a:t>
            </a:r>
            <a:r>
              <a:rPr b="1" smtClean="0">
                <a:solidFill>
                  <a:schemeClr val="tx2">
                    <a:lumMod val="75000"/>
                  </a:schemeClr>
                </a:solidFill>
                <a:latin typeface="SL Broadway" pitchFamily="2" charset="0"/>
              </a:rPr>
              <a:t>3</a:t>
            </a:r>
            <a:br>
              <a:rPr b="1" smtClean="0">
                <a:solidFill>
                  <a:schemeClr val="tx2">
                    <a:lumMod val="75000"/>
                  </a:schemeClr>
                </a:solidFill>
                <a:latin typeface="SL Broadway" pitchFamily="2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SL Broadway" pitchFamily="2" charset="0"/>
              </a:rPr>
              <a:t>Решение простейших уравнений 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Управляющая кнопка: в конец 3">
            <a:hlinkClick r:id="" action="ppaction://hlinkshowjump?jump=nextslide" highlightClick="1"/>
          </p:cNvPr>
          <p:cNvSpPr/>
          <p:nvPr/>
        </p:nvSpPr>
        <p:spPr>
          <a:xfrm>
            <a:off x="8143900" y="5643578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14348" y="6072206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Хафизова М.С. –учитель математики </a:t>
            </a:r>
            <a:r>
              <a:rPr lang="ru-RU" dirty="0" err="1" smtClean="0"/>
              <a:t>Бакрчинской</a:t>
            </a:r>
            <a:r>
              <a:rPr lang="ru-RU" dirty="0" smtClean="0"/>
              <a:t> СОШ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6208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Найдите корень уравнения. В ответе укажите наименьший неотрицательный корень </a:t>
            </a:r>
            <a:endParaRPr lang="ru-RU" sz="36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ChangeAspect="1"/>
          </p:cNvGraphicFramePr>
          <p:nvPr>
            <p:ph idx="1"/>
          </p:nvPr>
        </p:nvGraphicFramePr>
        <p:xfrm>
          <a:off x="2428860" y="1142984"/>
          <a:ext cx="1789074" cy="511164"/>
        </p:xfrm>
        <a:graphic>
          <a:graphicData uri="http://schemas.openxmlformats.org/presentationml/2006/ole">
            <p:oleObj spid="_x0000_s22530" name="Формула" r:id="rId3" imgW="622080" imgH="177480" progId="Equation.3">
              <p:embed/>
            </p:oleObj>
          </a:graphicData>
        </a:graphic>
      </p:graphicFrame>
      <p:sp>
        <p:nvSpPr>
          <p:cNvPr id="8" name="AutoShape 351"/>
          <p:cNvSpPr>
            <a:spLocks noChangeArrowheads="1"/>
          </p:cNvSpPr>
          <p:nvPr/>
        </p:nvSpPr>
        <p:spPr bwMode="auto">
          <a:xfrm>
            <a:off x="2714612" y="5214950"/>
            <a:ext cx="2160587" cy="576263"/>
          </a:xfrm>
          <a:prstGeom prst="wedgeEllipseCallout">
            <a:avLst>
              <a:gd name="adj1" fmla="val -99082"/>
              <a:gd name="adj2" fmla="val 6495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351"/>
          <p:cNvSpPr>
            <a:spLocks noChangeArrowheads="1"/>
          </p:cNvSpPr>
          <p:nvPr/>
        </p:nvSpPr>
        <p:spPr bwMode="auto">
          <a:xfrm>
            <a:off x="2643174" y="4000504"/>
            <a:ext cx="2160587" cy="576263"/>
          </a:xfrm>
          <a:prstGeom prst="wedgeEllipseCallout">
            <a:avLst>
              <a:gd name="adj1" fmla="val -96517"/>
              <a:gd name="adj2" fmla="val 79375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351"/>
          <p:cNvSpPr>
            <a:spLocks noChangeArrowheads="1"/>
          </p:cNvSpPr>
          <p:nvPr/>
        </p:nvSpPr>
        <p:spPr bwMode="auto">
          <a:xfrm>
            <a:off x="2571736" y="3000372"/>
            <a:ext cx="2160587" cy="576263"/>
          </a:xfrm>
          <a:prstGeom prst="wedgeEllipseCallout">
            <a:avLst>
              <a:gd name="adj1" fmla="val -99723"/>
              <a:gd name="adj2" fmla="val 1082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345"/>
          <p:cNvSpPr>
            <a:spLocks noChangeArrowheads="1"/>
          </p:cNvSpPr>
          <p:nvPr/>
        </p:nvSpPr>
        <p:spPr bwMode="auto">
          <a:xfrm>
            <a:off x="2786050" y="1928802"/>
            <a:ext cx="1944687" cy="720725"/>
          </a:xfrm>
          <a:prstGeom prst="wedgeEllipseCallout">
            <a:avLst>
              <a:gd name="adj1" fmla="val -116324"/>
              <a:gd name="adj2" fmla="val 6291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Рамка 11"/>
          <p:cNvSpPr/>
          <p:nvPr/>
        </p:nvSpPr>
        <p:spPr>
          <a:xfrm>
            <a:off x="571472" y="242886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571472" y="350043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3,</a:t>
            </a:r>
            <a:r>
              <a:rPr lang="ru-RU" dirty="0" smtClean="0">
                <a:solidFill>
                  <a:schemeClr val="tx1"/>
                </a:solidFill>
              </a:rPr>
              <a:t>14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Рамка 13"/>
          <p:cNvSpPr/>
          <p:nvPr/>
        </p:nvSpPr>
        <p:spPr>
          <a:xfrm>
            <a:off x="571472" y="4429132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1,57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571472" y="5357826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-1,57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22531" name="Содержимое 6"/>
          <p:cNvGraphicFramePr>
            <a:graphicFrameLocks noChangeAspect="1"/>
          </p:cNvGraphicFramePr>
          <p:nvPr/>
        </p:nvGraphicFramePr>
        <p:xfrm>
          <a:off x="5715008" y="2071678"/>
          <a:ext cx="2774950" cy="1898650"/>
        </p:xfrm>
        <a:graphic>
          <a:graphicData uri="http://schemas.openxmlformats.org/presentationml/2006/ole">
            <p:oleObj spid="_x0000_s22531" name="Формула" r:id="rId4" imgW="965160" imgH="660240" progId="Equation.3">
              <p:embed/>
            </p:oleObj>
          </a:graphicData>
        </a:graphic>
      </p:graphicFrame>
      <p:sp>
        <p:nvSpPr>
          <p:cNvPr id="16" name="Управляющая кнопка: в конец 15">
            <a:hlinkClick r:id="" action="ppaction://hlinkshowjump?jump=endshow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Найдите корень уравнения 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ChangeAspect="1"/>
          </p:cNvGraphicFramePr>
          <p:nvPr>
            <p:ph idx="1"/>
          </p:nvPr>
        </p:nvGraphicFramePr>
        <p:xfrm>
          <a:off x="1357290" y="1285860"/>
          <a:ext cx="2633313" cy="604839"/>
        </p:xfrm>
        <a:graphic>
          <a:graphicData uri="http://schemas.openxmlformats.org/presentationml/2006/ole">
            <p:oleObj spid="_x0000_s1027" name="Формула" r:id="rId3" imgW="939600" imgH="215640" progId="Equation.3">
              <p:embed/>
            </p:oleObj>
          </a:graphicData>
        </a:graphic>
      </p:graphicFrame>
      <p:sp>
        <p:nvSpPr>
          <p:cNvPr id="8" name="AutoShape 351"/>
          <p:cNvSpPr>
            <a:spLocks noChangeArrowheads="1"/>
          </p:cNvSpPr>
          <p:nvPr/>
        </p:nvSpPr>
        <p:spPr bwMode="auto">
          <a:xfrm>
            <a:off x="2714612" y="5214950"/>
            <a:ext cx="2160587" cy="576263"/>
          </a:xfrm>
          <a:prstGeom prst="wedgeEllipseCallout">
            <a:avLst>
              <a:gd name="adj1" fmla="val -99082"/>
              <a:gd name="adj2" fmla="val 6495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351"/>
          <p:cNvSpPr>
            <a:spLocks noChangeArrowheads="1"/>
          </p:cNvSpPr>
          <p:nvPr/>
        </p:nvSpPr>
        <p:spPr bwMode="auto">
          <a:xfrm>
            <a:off x="2571736" y="2143116"/>
            <a:ext cx="2160587" cy="576263"/>
          </a:xfrm>
          <a:prstGeom prst="wedgeEllipseCallout">
            <a:avLst>
              <a:gd name="adj1" fmla="val -96517"/>
              <a:gd name="adj2" fmla="val 79375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351"/>
          <p:cNvSpPr>
            <a:spLocks noChangeArrowheads="1"/>
          </p:cNvSpPr>
          <p:nvPr/>
        </p:nvSpPr>
        <p:spPr bwMode="auto">
          <a:xfrm>
            <a:off x="2571736" y="3000372"/>
            <a:ext cx="2160587" cy="576263"/>
          </a:xfrm>
          <a:prstGeom prst="wedgeEllipseCallout">
            <a:avLst>
              <a:gd name="adj1" fmla="val -99723"/>
              <a:gd name="adj2" fmla="val 1082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345"/>
          <p:cNvSpPr>
            <a:spLocks noChangeArrowheads="1"/>
          </p:cNvSpPr>
          <p:nvPr/>
        </p:nvSpPr>
        <p:spPr bwMode="auto">
          <a:xfrm>
            <a:off x="2857488" y="4071942"/>
            <a:ext cx="1944687" cy="720725"/>
          </a:xfrm>
          <a:prstGeom prst="wedgeEllipseCallout">
            <a:avLst>
              <a:gd name="adj1" fmla="val -116324"/>
              <a:gd name="adj2" fmla="val 6291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Рамка 11"/>
          <p:cNvSpPr/>
          <p:nvPr/>
        </p:nvSpPr>
        <p:spPr>
          <a:xfrm>
            <a:off x="571472" y="242886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571472" y="350043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132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Рамка 13"/>
          <p:cNvSpPr/>
          <p:nvPr/>
        </p:nvSpPr>
        <p:spPr>
          <a:xfrm>
            <a:off x="571472" y="4429132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-124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571472" y="5357826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11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/>
        </p:nvGraphicFramePr>
        <p:xfrm>
          <a:off x="5553075" y="1619250"/>
          <a:ext cx="2601913" cy="3495675"/>
        </p:xfrm>
        <a:graphic>
          <a:graphicData uri="http://schemas.openxmlformats.org/presentationml/2006/ole">
            <p:oleObj spid="_x0000_s1028" name="Формула" r:id="rId4" imgW="850680" imgH="1143000" progId="Equation.3">
              <p:embed/>
            </p:oleObj>
          </a:graphicData>
        </a:graphic>
      </p:graphicFrame>
      <p:sp>
        <p:nvSpPr>
          <p:cNvPr id="17" name="Управляющая кнопка: в конец 16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Найдите корень уравнения 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ChangeAspect="1"/>
          </p:cNvGraphicFramePr>
          <p:nvPr>
            <p:ph idx="1"/>
          </p:nvPr>
        </p:nvGraphicFramePr>
        <p:xfrm>
          <a:off x="1709738" y="1285875"/>
          <a:ext cx="1927225" cy="604838"/>
        </p:xfrm>
        <a:graphic>
          <a:graphicData uri="http://schemas.openxmlformats.org/presentationml/2006/ole">
            <p:oleObj spid="_x0000_s15362" name="Формула" r:id="rId3" imgW="647640" imgH="203040" progId="Equation.3">
              <p:embed/>
            </p:oleObj>
          </a:graphicData>
        </a:graphic>
      </p:graphicFrame>
      <p:sp>
        <p:nvSpPr>
          <p:cNvPr id="8" name="AutoShape 351"/>
          <p:cNvSpPr>
            <a:spLocks noChangeArrowheads="1"/>
          </p:cNvSpPr>
          <p:nvPr/>
        </p:nvSpPr>
        <p:spPr bwMode="auto">
          <a:xfrm>
            <a:off x="2571736" y="4214818"/>
            <a:ext cx="2160587" cy="576263"/>
          </a:xfrm>
          <a:prstGeom prst="wedgeEllipseCallout">
            <a:avLst>
              <a:gd name="adj1" fmla="val -99082"/>
              <a:gd name="adj2" fmla="val 6495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351"/>
          <p:cNvSpPr>
            <a:spLocks noChangeArrowheads="1"/>
          </p:cNvSpPr>
          <p:nvPr/>
        </p:nvSpPr>
        <p:spPr bwMode="auto">
          <a:xfrm>
            <a:off x="2571736" y="2143116"/>
            <a:ext cx="2160587" cy="576263"/>
          </a:xfrm>
          <a:prstGeom prst="wedgeEllipseCallout">
            <a:avLst>
              <a:gd name="adj1" fmla="val -96517"/>
              <a:gd name="adj2" fmla="val 79375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351"/>
          <p:cNvSpPr>
            <a:spLocks noChangeArrowheads="1"/>
          </p:cNvSpPr>
          <p:nvPr/>
        </p:nvSpPr>
        <p:spPr bwMode="auto">
          <a:xfrm>
            <a:off x="2571736" y="3000372"/>
            <a:ext cx="2160587" cy="576263"/>
          </a:xfrm>
          <a:prstGeom prst="wedgeEllipseCallout">
            <a:avLst>
              <a:gd name="adj1" fmla="val -99723"/>
              <a:gd name="adj2" fmla="val 1082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345"/>
          <p:cNvSpPr>
            <a:spLocks noChangeArrowheads="1"/>
          </p:cNvSpPr>
          <p:nvPr/>
        </p:nvSpPr>
        <p:spPr bwMode="auto">
          <a:xfrm>
            <a:off x="2928926" y="5000636"/>
            <a:ext cx="1944687" cy="720725"/>
          </a:xfrm>
          <a:prstGeom prst="wedgeEllipseCallout">
            <a:avLst>
              <a:gd name="adj1" fmla="val -116324"/>
              <a:gd name="adj2" fmla="val 6291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Рамка 11"/>
          <p:cNvSpPr/>
          <p:nvPr/>
        </p:nvSpPr>
        <p:spPr>
          <a:xfrm>
            <a:off x="571472" y="242886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571472" y="350043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Рамка 13"/>
          <p:cNvSpPr/>
          <p:nvPr/>
        </p:nvSpPr>
        <p:spPr>
          <a:xfrm>
            <a:off x="571472" y="4429132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-30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571472" y="5357826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-</a:t>
            </a: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5364" name="Содержимое 6"/>
          <p:cNvGraphicFramePr>
            <a:graphicFrameLocks noChangeAspect="1"/>
          </p:cNvGraphicFramePr>
          <p:nvPr/>
        </p:nvGraphicFramePr>
        <p:xfrm>
          <a:off x="5857884" y="1714488"/>
          <a:ext cx="2378127" cy="3357586"/>
        </p:xfrm>
        <a:graphic>
          <a:graphicData uri="http://schemas.openxmlformats.org/presentationml/2006/ole">
            <p:oleObj spid="_x0000_s15364" name="Формула" r:id="rId4" imgW="647640" imgH="914400" progId="Equation.3">
              <p:embed/>
            </p:oleObj>
          </a:graphicData>
        </a:graphic>
      </p:graphicFrame>
      <p:sp>
        <p:nvSpPr>
          <p:cNvPr id="16" name="Управляющая кнопка: в конец 15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Найдите корень уравнения 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ChangeAspect="1"/>
          </p:cNvGraphicFramePr>
          <p:nvPr>
            <p:ph idx="1"/>
          </p:nvPr>
        </p:nvGraphicFramePr>
        <p:xfrm>
          <a:off x="1214414" y="1214422"/>
          <a:ext cx="1700207" cy="995053"/>
        </p:xfrm>
        <a:graphic>
          <a:graphicData uri="http://schemas.openxmlformats.org/presentationml/2006/ole">
            <p:oleObj spid="_x0000_s16386" name="Формула" r:id="rId3" imgW="672840" imgH="393480" progId="Equation.3">
              <p:embed/>
            </p:oleObj>
          </a:graphicData>
        </a:graphic>
      </p:graphicFrame>
      <p:sp>
        <p:nvSpPr>
          <p:cNvPr id="8" name="AutoShape 351"/>
          <p:cNvSpPr>
            <a:spLocks noChangeArrowheads="1"/>
          </p:cNvSpPr>
          <p:nvPr/>
        </p:nvSpPr>
        <p:spPr bwMode="auto">
          <a:xfrm>
            <a:off x="2714612" y="5214950"/>
            <a:ext cx="2160587" cy="576263"/>
          </a:xfrm>
          <a:prstGeom prst="wedgeEllipseCallout">
            <a:avLst>
              <a:gd name="adj1" fmla="val -99082"/>
              <a:gd name="adj2" fmla="val 6495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351"/>
          <p:cNvSpPr>
            <a:spLocks noChangeArrowheads="1"/>
          </p:cNvSpPr>
          <p:nvPr/>
        </p:nvSpPr>
        <p:spPr bwMode="auto">
          <a:xfrm>
            <a:off x="2571736" y="2143116"/>
            <a:ext cx="2160587" cy="576263"/>
          </a:xfrm>
          <a:prstGeom prst="wedgeEllipseCallout">
            <a:avLst>
              <a:gd name="adj1" fmla="val -96517"/>
              <a:gd name="adj2" fmla="val 79375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351"/>
          <p:cNvSpPr>
            <a:spLocks noChangeArrowheads="1"/>
          </p:cNvSpPr>
          <p:nvPr/>
        </p:nvSpPr>
        <p:spPr bwMode="auto">
          <a:xfrm>
            <a:off x="2571736" y="3000372"/>
            <a:ext cx="2160587" cy="576263"/>
          </a:xfrm>
          <a:prstGeom prst="wedgeEllipseCallout">
            <a:avLst>
              <a:gd name="adj1" fmla="val -99723"/>
              <a:gd name="adj2" fmla="val 1082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345"/>
          <p:cNvSpPr>
            <a:spLocks noChangeArrowheads="1"/>
          </p:cNvSpPr>
          <p:nvPr/>
        </p:nvSpPr>
        <p:spPr bwMode="auto">
          <a:xfrm>
            <a:off x="2857488" y="4071942"/>
            <a:ext cx="1944687" cy="720725"/>
          </a:xfrm>
          <a:prstGeom prst="wedgeEllipseCallout">
            <a:avLst>
              <a:gd name="adj1" fmla="val -116324"/>
              <a:gd name="adj2" fmla="val 6291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Рамка 11"/>
          <p:cNvSpPr/>
          <p:nvPr/>
        </p:nvSpPr>
        <p:spPr>
          <a:xfrm>
            <a:off x="571472" y="242886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-10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571472" y="350043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Рамка 13"/>
          <p:cNvSpPr/>
          <p:nvPr/>
        </p:nvSpPr>
        <p:spPr>
          <a:xfrm>
            <a:off x="571472" y="4429132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571472" y="5357826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-4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387" name="Содержимое 6"/>
          <p:cNvGraphicFramePr>
            <a:graphicFrameLocks noChangeAspect="1"/>
          </p:cNvGraphicFramePr>
          <p:nvPr/>
        </p:nvGraphicFramePr>
        <p:xfrm>
          <a:off x="6072198" y="1857364"/>
          <a:ext cx="2428899" cy="3853126"/>
        </p:xfrm>
        <a:graphic>
          <a:graphicData uri="http://schemas.openxmlformats.org/presentationml/2006/ole">
            <p:oleObj spid="_x0000_s16387" name="Формула" r:id="rId4" imgW="672840" imgH="1066680" progId="Equation.3">
              <p:embed/>
            </p:oleObj>
          </a:graphicData>
        </a:graphic>
      </p:graphicFrame>
      <p:sp>
        <p:nvSpPr>
          <p:cNvPr id="16" name="Управляющая кнопка: в конец 15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Найдите корень уравнения 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ChangeAspect="1"/>
          </p:cNvGraphicFramePr>
          <p:nvPr>
            <p:ph idx="1"/>
          </p:nvPr>
        </p:nvGraphicFramePr>
        <p:xfrm>
          <a:off x="1614488" y="1285875"/>
          <a:ext cx="2117725" cy="604838"/>
        </p:xfrm>
        <a:graphic>
          <a:graphicData uri="http://schemas.openxmlformats.org/presentationml/2006/ole">
            <p:oleObj spid="_x0000_s17410" name="Формула" r:id="rId3" imgW="799920" imgH="228600" progId="Equation.3">
              <p:embed/>
            </p:oleObj>
          </a:graphicData>
        </a:graphic>
      </p:graphicFrame>
      <p:sp>
        <p:nvSpPr>
          <p:cNvPr id="8" name="AutoShape 351"/>
          <p:cNvSpPr>
            <a:spLocks noChangeArrowheads="1"/>
          </p:cNvSpPr>
          <p:nvPr/>
        </p:nvSpPr>
        <p:spPr bwMode="auto">
          <a:xfrm>
            <a:off x="2714612" y="5214950"/>
            <a:ext cx="2160587" cy="576263"/>
          </a:xfrm>
          <a:prstGeom prst="wedgeEllipseCallout">
            <a:avLst>
              <a:gd name="adj1" fmla="val -99082"/>
              <a:gd name="adj2" fmla="val 6495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351"/>
          <p:cNvSpPr>
            <a:spLocks noChangeArrowheads="1"/>
          </p:cNvSpPr>
          <p:nvPr/>
        </p:nvSpPr>
        <p:spPr bwMode="auto">
          <a:xfrm>
            <a:off x="2857488" y="4143380"/>
            <a:ext cx="2160587" cy="576263"/>
          </a:xfrm>
          <a:prstGeom prst="wedgeEllipseCallout">
            <a:avLst>
              <a:gd name="adj1" fmla="val -96517"/>
              <a:gd name="adj2" fmla="val 79375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351"/>
          <p:cNvSpPr>
            <a:spLocks noChangeArrowheads="1"/>
          </p:cNvSpPr>
          <p:nvPr/>
        </p:nvSpPr>
        <p:spPr bwMode="auto">
          <a:xfrm>
            <a:off x="2714612" y="3000372"/>
            <a:ext cx="2160587" cy="576263"/>
          </a:xfrm>
          <a:prstGeom prst="wedgeEllipseCallout">
            <a:avLst>
              <a:gd name="adj1" fmla="val -99723"/>
              <a:gd name="adj2" fmla="val 1082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345"/>
          <p:cNvSpPr>
            <a:spLocks noChangeArrowheads="1"/>
          </p:cNvSpPr>
          <p:nvPr/>
        </p:nvSpPr>
        <p:spPr bwMode="auto">
          <a:xfrm>
            <a:off x="2857488" y="1928802"/>
            <a:ext cx="1944687" cy="720725"/>
          </a:xfrm>
          <a:prstGeom prst="wedgeEllipseCallout">
            <a:avLst>
              <a:gd name="adj1" fmla="val -116324"/>
              <a:gd name="adj2" fmla="val 6291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Рамка 11"/>
          <p:cNvSpPr/>
          <p:nvPr/>
        </p:nvSpPr>
        <p:spPr>
          <a:xfrm>
            <a:off x="571472" y="242886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571472" y="350043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-</a:t>
            </a: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Рамка 13"/>
          <p:cNvSpPr/>
          <p:nvPr/>
        </p:nvSpPr>
        <p:spPr>
          <a:xfrm>
            <a:off x="571472" y="4429132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571472" y="5357826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6</a:t>
            </a:r>
          </a:p>
        </p:txBody>
      </p:sp>
      <p:graphicFrame>
        <p:nvGraphicFramePr>
          <p:cNvPr id="17411" name="Содержимое 6"/>
          <p:cNvGraphicFramePr>
            <a:graphicFrameLocks noChangeAspect="1"/>
          </p:cNvGraphicFramePr>
          <p:nvPr/>
        </p:nvGraphicFramePr>
        <p:xfrm>
          <a:off x="5715008" y="1785926"/>
          <a:ext cx="3178000" cy="2868620"/>
        </p:xfrm>
        <a:graphic>
          <a:graphicData uri="http://schemas.openxmlformats.org/presentationml/2006/ole">
            <p:oleObj spid="_x0000_s17411" name="Формула" r:id="rId4" imgW="1041120" imgH="939600" progId="Equation.3">
              <p:embed/>
            </p:oleObj>
          </a:graphicData>
        </a:graphic>
      </p:graphicFrame>
      <p:sp>
        <p:nvSpPr>
          <p:cNvPr id="16" name="Управляющая кнопка: в конец 15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Найдите корень уравнения 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ChangeAspect="1"/>
          </p:cNvGraphicFramePr>
          <p:nvPr>
            <p:ph idx="1"/>
          </p:nvPr>
        </p:nvGraphicFramePr>
        <p:xfrm>
          <a:off x="1357312" y="1414463"/>
          <a:ext cx="3000373" cy="396070"/>
        </p:xfrm>
        <a:graphic>
          <a:graphicData uri="http://schemas.openxmlformats.org/presentationml/2006/ole">
            <p:oleObj spid="_x0000_s18434" name="Формула" r:id="rId3" imgW="1638000" imgH="215640" progId="Equation.3">
              <p:embed/>
            </p:oleObj>
          </a:graphicData>
        </a:graphic>
      </p:graphicFrame>
      <p:sp>
        <p:nvSpPr>
          <p:cNvPr id="8" name="AutoShape 351"/>
          <p:cNvSpPr>
            <a:spLocks noChangeArrowheads="1"/>
          </p:cNvSpPr>
          <p:nvPr/>
        </p:nvSpPr>
        <p:spPr bwMode="auto">
          <a:xfrm>
            <a:off x="2714612" y="5214950"/>
            <a:ext cx="2160587" cy="576263"/>
          </a:xfrm>
          <a:prstGeom prst="wedgeEllipseCallout">
            <a:avLst>
              <a:gd name="adj1" fmla="val -99082"/>
              <a:gd name="adj2" fmla="val 6495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351"/>
          <p:cNvSpPr>
            <a:spLocks noChangeArrowheads="1"/>
          </p:cNvSpPr>
          <p:nvPr/>
        </p:nvSpPr>
        <p:spPr bwMode="auto">
          <a:xfrm>
            <a:off x="2571736" y="2143116"/>
            <a:ext cx="2160587" cy="576263"/>
          </a:xfrm>
          <a:prstGeom prst="wedgeEllipseCallout">
            <a:avLst>
              <a:gd name="adj1" fmla="val -96517"/>
              <a:gd name="adj2" fmla="val 79375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351"/>
          <p:cNvSpPr>
            <a:spLocks noChangeArrowheads="1"/>
          </p:cNvSpPr>
          <p:nvPr/>
        </p:nvSpPr>
        <p:spPr bwMode="auto">
          <a:xfrm>
            <a:off x="2571736" y="3000372"/>
            <a:ext cx="2160587" cy="576263"/>
          </a:xfrm>
          <a:prstGeom prst="wedgeEllipseCallout">
            <a:avLst>
              <a:gd name="adj1" fmla="val -99723"/>
              <a:gd name="adj2" fmla="val 1082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345"/>
          <p:cNvSpPr>
            <a:spLocks noChangeArrowheads="1"/>
          </p:cNvSpPr>
          <p:nvPr/>
        </p:nvSpPr>
        <p:spPr bwMode="auto">
          <a:xfrm>
            <a:off x="2857488" y="4071942"/>
            <a:ext cx="1944687" cy="720725"/>
          </a:xfrm>
          <a:prstGeom prst="wedgeEllipseCallout">
            <a:avLst>
              <a:gd name="adj1" fmla="val -116324"/>
              <a:gd name="adj2" fmla="val 6291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Рамка 11"/>
          <p:cNvSpPr/>
          <p:nvPr/>
        </p:nvSpPr>
        <p:spPr>
          <a:xfrm>
            <a:off x="571472" y="242886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-9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571472" y="350043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3,6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Рамка 13"/>
          <p:cNvSpPr/>
          <p:nvPr/>
        </p:nvSpPr>
        <p:spPr>
          <a:xfrm>
            <a:off x="571472" y="4429132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571472" y="5357826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4</a:t>
            </a:r>
          </a:p>
        </p:txBody>
      </p:sp>
      <p:graphicFrame>
        <p:nvGraphicFramePr>
          <p:cNvPr id="18435" name="Содержимое 6"/>
          <p:cNvGraphicFramePr>
            <a:graphicFrameLocks noChangeAspect="1"/>
          </p:cNvGraphicFramePr>
          <p:nvPr/>
        </p:nvGraphicFramePr>
        <p:xfrm>
          <a:off x="5143504" y="3857628"/>
          <a:ext cx="3714778" cy="1538287"/>
        </p:xfrm>
        <a:graphic>
          <a:graphicData uri="http://schemas.openxmlformats.org/presentationml/2006/ole">
            <p:oleObj spid="_x0000_s18435" name="Формула" r:id="rId4" imgW="1638000" imgH="647640" progId="Equation.3">
              <p:embed/>
            </p:oleObj>
          </a:graphicData>
        </a:graphic>
      </p:graphicFrame>
      <p:sp>
        <p:nvSpPr>
          <p:cNvPr id="16" name="Управляющая кнопка: в конец 15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Найдите корень уравнения 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ChangeAspect="1"/>
          </p:cNvGraphicFramePr>
          <p:nvPr>
            <p:ph idx="1"/>
          </p:nvPr>
        </p:nvGraphicFramePr>
        <p:xfrm>
          <a:off x="1357313" y="1363663"/>
          <a:ext cx="2633662" cy="447675"/>
        </p:xfrm>
        <a:graphic>
          <a:graphicData uri="http://schemas.openxmlformats.org/presentationml/2006/ole">
            <p:oleObj spid="_x0000_s19458" name="Формула" r:id="rId3" imgW="1269720" imgH="215640" progId="Equation.3">
              <p:embed/>
            </p:oleObj>
          </a:graphicData>
        </a:graphic>
      </p:graphicFrame>
      <p:sp>
        <p:nvSpPr>
          <p:cNvPr id="8" name="AutoShape 351"/>
          <p:cNvSpPr>
            <a:spLocks noChangeArrowheads="1"/>
          </p:cNvSpPr>
          <p:nvPr/>
        </p:nvSpPr>
        <p:spPr bwMode="auto">
          <a:xfrm>
            <a:off x="2714612" y="5214950"/>
            <a:ext cx="2160587" cy="576263"/>
          </a:xfrm>
          <a:prstGeom prst="wedgeEllipseCallout">
            <a:avLst>
              <a:gd name="adj1" fmla="val -99082"/>
              <a:gd name="adj2" fmla="val 6495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351"/>
          <p:cNvSpPr>
            <a:spLocks noChangeArrowheads="1"/>
          </p:cNvSpPr>
          <p:nvPr/>
        </p:nvSpPr>
        <p:spPr bwMode="auto">
          <a:xfrm>
            <a:off x="2571736" y="2143116"/>
            <a:ext cx="2160587" cy="576263"/>
          </a:xfrm>
          <a:prstGeom prst="wedgeEllipseCallout">
            <a:avLst>
              <a:gd name="adj1" fmla="val -96517"/>
              <a:gd name="adj2" fmla="val 79375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351"/>
          <p:cNvSpPr>
            <a:spLocks noChangeArrowheads="1"/>
          </p:cNvSpPr>
          <p:nvPr/>
        </p:nvSpPr>
        <p:spPr bwMode="auto">
          <a:xfrm>
            <a:off x="2571736" y="3929066"/>
            <a:ext cx="2160587" cy="576263"/>
          </a:xfrm>
          <a:prstGeom prst="wedgeEllipseCallout">
            <a:avLst>
              <a:gd name="adj1" fmla="val -99723"/>
              <a:gd name="adj2" fmla="val 1082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345"/>
          <p:cNvSpPr>
            <a:spLocks noChangeArrowheads="1"/>
          </p:cNvSpPr>
          <p:nvPr/>
        </p:nvSpPr>
        <p:spPr bwMode="auto">
          <a:xfrm>
            <a:off x="2714612" y="3000372"/>
            <a:ext cx="1944687" cy="720725"/>
          </a:xfrm>
          <a:prstGeom prst="wedgeEllipseCallout">
            <a:avLst>
              <a:gd name="adj1" fmla="val -116324"/>
              <a:gd name="adj2" fmla="val 6291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Рамка 11"/>
          <p:cNvSpPr/>
          <p:nvPr/>
        </p:nvSpPr>
        <p:spPr>
          <a:xfrm>
            <a:off x="571472" y="242886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-18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571472" y="350043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-12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Рамка 13"/>
          <p:cNvSpPr/>
          <p:nvPr/>
        </p:nvSpPr>
        <p:spPr>
          <a:xfrm>
            <a:off x="571472" y="4429132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571472" y="5357826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8</a:t>
            </a:r>
          </a:p>
        </p:txBody>
      </p:sp>
      <p:graphicFrame>
        <p:nvGraphicFramePr>
          <p:cNvPr id="19459" name="Содержимое 6"/>
          <p:cNvGraphicFramePr>
            <a:graphicFrameLocks noChangeAspect="1"/>
          </p:cNvGraphicFramePr>
          <p:nvPr/>
        </p:nvGraphicFramePr>
        <p:xfrm>
          <a:off x="5500694" y="2071678"/>
          <a:ext cx="3214710" cy="1857388"/>
        </p:xfrm>
        <a:graphic>
          <a:graphicData uri="http://schemas.openxmlformats.org/presentationml/2006/ole">
            <p:oleObj spid="_x0000_s19459" name="Формула" r:id="rId4" imgW="1269720" imgH="647640" progId="Equation.3">
              <p:embed/>
            </p:oleObj>
          </a:graphicData>
        </a:graphic>
      </p:graphicFrame>
      <p:sp>
        <p:nvSpPr>
          <p:cNvPr id="16" name="Управляющая кнопка: в конец 15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Найдите корень уравнения 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ChangeAspect="1"/>
          </p:cNvGraphicFramePr>
          <p:nvPr>
            <p:ph idx="1"/>
          </p:nvPr>
        </p:nvGraphicFramePr>
        <p:xfrm>
          <a:off x="642910" y="1285860"/>
          <a:ext cx="1757385" cy="891336"/>
        </p:xfrm>
        <a:graphic>
          <a:graphicData uri="http://schemas.openxmlformats.org/presentationml/2006/ole">
            <p:oleObj spid="_x0000_s20482" name="Формула" r:id="rId3" imgW="876240" imgH="444240" progId="Equation.3">
              <p:embed/>
            </p:oleObj>
          </a:graphicData>
        </a:graphic>
      </p:graphicFrame>
      <p:sp>
        <p:nvSpPr>
          <p:cNvPr id="8" name="AutoShape 351"/>
          <p:cNvSpPr>
            <a:spLocks noChangeArrowheads="1"/>
          </p:cNvSpPr>
          <p:nvPr/>
        </p:nvSpPr>
        <p:spPr bwMode="auto">
          <a:xfrm>
            <a:off x="2428860" y="3143248"/>
            <a:ext cx="2160587" cy="576263"/>
          </a:xfrm>
          <a:prstGeom prst="wedgeEllipseCallout">
            <a:avLst>
              <a:gd name="adj1" fmla="val -99082"/>
              <a:gd name="adj2" fmla="val 6495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351"/>
          <p:cNvSpPr>
            <a:spLocks noChangeArrowheads="1"/>
          </p:cNvSpPr>
          <p:nvPr/>
        </p:nvSpPr>
        <p:spPr bwMode="auto">
          <a:xfrm>
            <a:off x="2571736" y="2143116"/>
            <a:ext cx="2160587" cy="576263"/>
          </a:xfrm>
          <a:prstGeom prst="wedgeEllipseCallout">
            <a:avLst>
              <a:gd name="adj1" fmla="val -96517"/>
              <a:gd name="adj2" fmla="val 79375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351"/>
          <p:cNvSpPr>
            <a:spLocks noChangeArrowheads="1"/>
          </p:cNvSpPr>
          <p:nvPr/>
        </p:nvSpPr>
        <p:spPr bwMode="auto">
          <a:xfrm>
            <a:off x="2786050" y="3929066"/>
            <a:ext cx="2160587" cy="576263"/>
          </a:xfrm>
          <a:prstGeom prst="wedgeEllipseCallout">
            <a:avLst>
              <a:gd name="adj1" fmla="val -99723"/>
              <a:gd name="adj2" fmla="val 1082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345"/>
          <p:cNvSpPr>
            <a:spLocks noChangeArrowheads="1"/>
          </p:cNvSpPr>
          <p:nvPr/>
        </p:nvSpPr>
        <p:spPr bwMode="auto">
          <a:xfrm>
            <a:off x="2857488" y="5000636"/>
            <a:ext cx="1944687" cy="720725"/>
          </a:xfrm>
          <a:prstGeom prst="wedgeEllipseCallout">
            <a:avLst>
              <a:gd name="adj1" fmla="val -116324"/>
              <a:gd name="adj2" fmla="val 6291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Рамка 11"/>
          <p:cNvSpPr/>
          <p:nvPr/>
        </p:nvSpPr>
        <p:spPr>
          <a:xfrm>
            <a:off x="571472" y="242886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-24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571472" y="350043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Рамка 13"/>
          <p:cNvSpPr/>
          <p:nvPr/>
        </p:nvSpPr>
        <p:spPr>
          <a:xfrm>
            <a:off x="571472" y="4429132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571472" y="5357826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87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20483" name="Содержимое 6"/>
          <p:cNvGraphicFramePr>
            <a:graphicFrameLocks noChangeAspect="1"/>
          </p:cNvGraphicFramePr>
          <p:nvPr/>
        </p:nvGraphicFramePr>
        <p:xfrm>
          <a:off x="5643570" y="2786058"/>
          <a:ext cx="2973416" cy="3127549"/>
        </p:xfrm>
        <a:graphic>
          <a:graphicData uri="http://schemas.openxmlformats.org/presentationml/2006/ole">
            <p:oleObj spid="_x0000_s20483" name="Формула" r:id="rId4" imgW="1206360" imgH="1269720" progId="Equation.3">
              <p:embed/>
            </p:oleObj>
          </a:graphicData>
        </a:graphic>
      </p:graphicFrame>
      <p:sp>
        <p:nvSpPr>
          <p:cNvPr id="16" name="Управляющая кнопка: в конец 15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Найдите корень уравнения 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ChangeAspect="1"/>
          </p:cNvGraphicFramePr>
          <p:nvPr>
            <p:ph idx="1"/>
          </p:nvPr>
        </p:nvGraphicFramePr>
        <p:xfrm>
          <a:off x="1770063" y="1417638"/>
          <a:ext cx="2174875" cy="387350"/>
        </p:xfrm>
        <a:graphic>
          <a:graphicData uri="http://schemas.openxmlformats.org/presentationml/2006/ole">
            <p:oleObj spid="_x0000_s21506" name="Формула" r:id="rId3" imgW="1282680" imgH="228600" progId="Equation.3">
              <p:embed/>
            </p:oleObj>
          </a:graphicData>
        </a:graphic>
      </p:graphicFrame>
      <p:sp>
        <p:nvSpPr>
          <p:cNvPr id="8" name="AutoShape 351"/>
          <p:cNvSpPr>
            <a:spLocks noChangeArrowheads="1"/>
          </p:cNvSpPr>
          <p:nvPr/>
        </p:nvSpPr>
        <p:spPr bwMode="auto">
          <a:xfrm>
            <a:off x="2714612" y="5214950"/>
            <a:ext cx="2160587" cy="576263"/>
          </a:xfrm>
          <a:prstGeom prst="wedgeEllipseCallout">
            <a:avLst>
              <a:gd name="adj1" fmla="val -99082"/>
              <a:gd name="adj2" fmla="val 6495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9" name="AutoShape 351"/>
          <p:cNvSpPr>
            <a:spLocks noChangeArrowheads="1"/>
          </p:cNvSpPr>
          <p:nvPr/>
        </p:nvSpPr>
        <p:spPr bwMode="auto">
          <a:xfrm>
            <a:off x="2643174" y="4000504"/>
            <a:ext cx="2160587" cy="576263"/>
          </a:xfrm>
          <a:prstGeom prst="wedgeEllipseCallout">
            <a:avLst>
              <a:gd name="adj1" fmla="val -96517"/>
              <a:gd name="adj2" fmla="val 79375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0" name="AutoShape 351"/>
          <p:cNvSpPr>
            <a:spLocks noChangeArrowheads="1"/>
          </p:cNvSpPr>
          <p:nvPr/>
        </p:nvSpPr>
        <p:spPr bwMode="auto">
          <a:xfrm>
            <a:off x="2571736" y="3000372"/>
            <a:ext cx="2160587" cy="576263"/>
          </a:xfrm>
          <a:prstGeom prst="wedgeEllipseCallout">
            <a:avLst>
              <a:gd name="adj1" fmla="val -99723"/>
              <a:gd name="adj2" fmla="val 10822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345"/>
          <p:cNvSpPr>
            <a:spLocks noChangeArrowheads="1"/>
          </p:cNvSpPr>
          <p:nvPr/>
        </p:nvSpPr>
        <p:spPr bwMode="auto">
          <a:xfrm>
            <a:off x="2786050" y="1928802"/>
            <a:ext cx="1944687" cy="720725"/>
          </a:xfrm>
          <a:prstGeom prst="wedgeEllipseCallout">
            <a:avLst>
              <a:gd name="adj1" fmla="val -116324"/>
              <a:gd name="adj2" fmla="val 62914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верно!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Рамка 11"/>
          <p:cNvSpPr/>
          <p:nvPr/>
        </p:nvSpPr>
        <p:spPr>
          <a:xfrm>
            <a:off x="571472" y="242886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571472" y="3500438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Рамка 13"/>
          <p:cNvSpPr/>
          <p:nvPr/>
        </p:nvSpPr>
        <p:spPr>
          <a:xfrm>
            <a:off x="571472" y="4429132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5" name="Рамка 14"/>
          <p:cNvSpPr/>
          <p:nvPr/>
        </p:nvSpPr>
        <p:spPr>
          <a:xfrm>
            <a:off x="571472" y="5357826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21507" name="Содержимое 6"/>
          <p:cNvGraphicFramePr>
            <a:graphicFrameLocks noChangeAspect="1"/>
          </p:cNvGraphicFramePr>
          <p:nvPr/>
        </p:nvGraphicFramePr>
        <p:xfrm>
          <a:off x="5715008" y="2857496"/>
          <a:ext cx="3000401" cy="3206268"/>
        </p:xfrm>
        <a:graphic>
          <a:graphicData uri="http://schemas.openxmlformats.org/presentationml/2006/ole">
            <p:oleObj spid="_x0000_s21507" name="Формула" r:id="rId4" imgW="1282680" imgH="1371600" progId="Equation.3">
              <p:embed/>
            </p:oleObj>
          </a:graphicData>
        </a:graphic>
      </p:graphicFrame>
      <p:sp>
        <p:nvSpPr>
          <p:cNvPr id="16" name="Управляющая кнопка: в конец 15">
            <a:hlinkClick r:id="" action="ppaction://hlinkshowjump?jump=nextslide" highlightClick="1"/>
          </p:cNvPr>
          <p:cNvSpPr/>
          <p:nvPr/>
        </p:nvSpPr>
        <p:spPr>
          <a:xfrm>
            <a:off x="7786710" y="5715016"/>
            <a:ext cx="714380" cy="714380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84</TotalTime>
  <Words>185</Words>
  <Application>Microsoft Office PowerPoint</Application>
  <PresentationFormat>Экран (4:3)</PresentationFormat>
  <Paragraphs>85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Бумажная</vt:lpstr>
      <vt:lpstr>Формула</vt:lpstr>
      <vt:lpstr>ТРЕНАЖЕР. В3 Решение простейших уравнений </vt:lpstr>
      <vt:lpstr>Найдите корень уравнения </vt:lpstr>
      <vt:lpstr>Найдите корень уравнения </vt:lpstr>
      <vt:lpstr>Найдите корень уравнения </vt:lpstr>
      <vt:lpstr>Найдите корень уравнения </vt:lpstr>
      <vt:lpstr>Найдите корень уравнения </vt:lpstr>
      <vt:lpstr>Найдите корень уравнения </vt:lpstr>
      <vt:lpstr>Найдите корень уравнения </vt:lpstr>
      <vt:lpstr>Найдите корень уравнения </vt:lpstr>
      <vt:lpstr>Найдите корень уравнения. В ответе укажите наименьший неотрицательный корень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ТРЕНАЖЕР. В3 Решение простейших уравнений </dc:title>
  <dc:creator>Zver</dc:creator>
  <cp:lastModifiedBy>Администратор</cp:lastModifiedBy>
  <cp:revision>12</cp:revision>
  <dcterms:created xsi:type="dcterms:W3CDTF">2010-02-21T18:17:54Z</dcterms:created>
  <dcterms:modified xsi:type="dcterms:W3CDTF">2015-01-30T10:03:55Z</dcterms:modified>
</cp:coreProperties>
</file>